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unnel Display" panose="020B0604020202020204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537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37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98D0B447-97AB-6C8D-82AB-F17B94BCDA77}"/>
              </a:ext>
            </a:extLst>
          </p:cNvPr>
          <p:cNvSpPr/>
          <p:nvPr/>
        </p:nvSpPr>
        <p:spPr>
          <a:xfrm>
            <a:off x="8470900" y="0"/>
            <a:ext cx="61595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/>
          <p:cNvPicPr>
            <a:picLocks noChangeAspect="1"/>
          </p:cNvPicPr>
          <p:nvPr/>
        </p:nvPicPr>
        <p:blipFill>
          <a:blip r:embed="rId3">
            <a:alphaModFix/>
          </a:blip>
          <a:srcRect l="20447" r="15050"/>
          <a:stretch/>
        </p:blipFill>
        <p:spPr>
          <a:xfrm>
            <a:off x="8470900" y="931900"/>
            <a:ext cx="6159500" cy="63657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15056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Влияние церкви на государственное развитие Древней Руси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1290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Христианская церковь — ключевой институт формирования </a:t>
            </a:r>
            <a:r>
              <a:rPr lang="en-US" sz="2000" dirty="0" err="1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древнерусской</a:t>
            </a: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государственности</a:t>
            </a:r>
            <a:r>
              <a:rPr lang="ru-RU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B0FF7C2B-8591-EB3E-E154-152F9C8FFFB7}"/>
              </a:ext>
            </a:extLst>
          </p:cNvPr>
          <p:cNvSpPr/>
          <p:nvPr/>
        </p:nvSpPr>
        <p:spPr>
          <a:xfrm>
            <a:off x="837722" y="6218954"/>
            <a:ext cx="7468553" cy="1248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ru-RU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Подготовил: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студент группы ИВТ-244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ru-RU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Шмидт Антон Владиславович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>
            <a:extLst>
              <a:ext uri="{FF2B5EF4-FFF2-40B4-BE49-F238E27FC236}">
                <a16:creationId xmlns:a16="http://schemas.microsoft.com/office/drawing/2014/main" id="{18B6A0B7-8CAE-D53A-2128-7FCEF4F61EA4}"/>
              </a:ext>
            </a:extLst>
          </p:cNvPr>
          <p:cNvSpPr/>
          <p:nvPr/>
        </p:nvSpPr>
        <p:spPr>
          <a:xfrm>
            <a:off x="8649178" y="0"/>
            <a:ext cx="5981222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649178" y="2403515"/>
            <a:ext cx="5981222" cy="34138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0104" y="652820"/>
            <a:ext cx="748379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От </a:t>
            </a:r>
            <a:r>
              <a:rPr lang="en-US" sz="435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язычества</a:t>
            </a:r>
            <a:r>
              <a:rPr lang="en-US" sz="4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 к христианству</a:t>
            </a:r>
            <a:endParaRPr lang="en-US" sz="4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04" y="2403515"/>
            <a:ext cx="1185863" cy="17243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53139" y="2640687"/>
            <a:ext cx="3010972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Языческие верования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253139" y="3131820"/>
            <a:ext cx="60607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Политеизм, родоплеменные традиции, отсутствие единой системы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04" y="4127897"/>
            <a:ext cx="1185863" cy="17243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53139" y="4365069"/>
            <a:ext cx="3728085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Потребность в изменениях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253139" y="4856202"/>
            <a:ext cx="60607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Централизация власти, рост городов, международные контакты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104" y="5852279"/>
            <a:ext cx="1185863" cy="17243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53139" y="6089452"/>
            <a:ext cx="2815709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Выбор христианства</a:t>
            </a:r>
            <a:endParaRPr lang="en-US" sz="21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253139" y="6580584"/>
            <a:ext cx="6060758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Укрепление государства, сближение с Византией, новая идеология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>
            <a:extLst>
              <a:ext uri="{FF2B5EF4-FFF2-40B4-BE49-F238E27FC236}">
                <a16:creationId xmlns:a16="http://schemas.microsoft.com/office/drawing/2014/main" id="{9F906ABC-8F2E-6763-D315-851F3FD6BD82}"/>
              </a:ext>
            </a:extLst>
          </p:cNvPr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795528"/>
            <a:ext cx="5486400" cy="66385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930" y="945475"/>
            <a:ext cx="7592139" cy="1238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en-US" sz="78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988 год</a:t>
            </a:r>
            <a:endParaRPr lang="en-US" sz="7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5930" y="2500313"/>
            <a:ext cx="7592139" cy="18584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Крещение Руси — политический и религиозный переворот</a:t>
            </a:r>
            <a:endParaRPr lang="en-US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5930" y="4609326"/>
            <a:ext cx="3130034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Новая система ценностей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75930" y="5286595"/>
            <a:ext cx="353913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Единство и иерархия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5930" y="5697241"/>
            <a:ext cx="3539133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Божественное происхождение власти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5930" y="6444835"/>
            <a:ext cx="353913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Князь как наместник Бога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36557" y="4609326"/>
            <a:ext cx="3539133" cy="6802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Государственная консолидация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836557" y="5291318"/>
            <a:ext cx="353913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Духовное единство общества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836557" y="5701965"/>
            <a:ext cx="3539133" cy="3642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Легитимность княжеской власти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836557" y="6444835"/>
            <a:ext cx="353913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Идеологическая поддержка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04280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Церковь и княжеская власть: взаимная поддержка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53195" y="42357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4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Князья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37316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Строительство храмов, земельные владения, привилегии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720" y="4606171"/>
            <a:ext cx="358140" cy="3581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32039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Церковь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41243" y="3699510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Укрепление авторитета власти, посредничество в конфликтах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791063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53995" y="3661529"/>
            <a:ext cx="358140" cy="3581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6505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Союз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41243" y="6146125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Легитимация власти, призывы к единству, благословение князей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4139" y="2791063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1436" y="6369248"/>
            <a:ext cx="358140" cy="358140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F70A360-4BC6-78E6-357F-3CB51DA2B06A}"/>
              </a:ext>
            </a:extLst>
          </p:cNvPr>
          <p:cNvSpPr/>
          <p:nvPr/>
        </p:nvSpPr>
        <p:spPr>
          <a:xfrm>
            <a:off x="12652075" y="7660257"/>
            <a:ext cx="1978325" cy="569343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0">
            <a:extLst>
              <a:ext uri="{FF2B5EF4-FFF2-40B4-BE49-F238E27FC236}">
                <a16:creationId xmlns:a16="http://schemas.microsoft.com/office/drawing/2014/main" id="{3D8A91FE-B1C2-4FE2-7B5E-E491597699DD}"/>
              </a:ext>
            </a:extLst>
          </p:cNvPr>
          <p:cNvSpPr/>
          <p:nvPr/>
        </p:nvSpPr>
        <p:spPr>
          <a:xfrm>
            <a:off x="0" y="0"/>
            <a:ext cx="14630400" cy="3211116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07491" y="0"/>
            <a:ext cx="6435447" cy="32177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3673" y="3400068"/>
            <a:ext cx="7686199" cy="649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Влияние</a:t>
            </a:r>
            <a:r>
              <a:rPr lang="en-US" sz="405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 на право и общество</a:t>
            </a:r>
            <a:endParaRPr lang="en-US" sz="4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13673" y="4380905"/>
            <a:ext cx="4187071" cy="3211116"/>
          </a:xfrm>
          <a:prstGeom prst="roundRect">
            <a:avLst>
              <a:gd name="adj" fmla="val 288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042154" y="4609386"/>
            <a:ext cx="662583" cy="662583"/>
          </a:xfrm>
          <a:prstGeom prst="roundRect">
            <a:avLst>
              <a:gd name="adj" fmla="val 13799155"/>
            </a:avLst>
          </a:prstGeom>
          <a:solidFill>
            <a:srgbClr val="3371A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320" y="4791551"/>
            <a:ext cx="298132" cy="298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2154" y="5492829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Семейное право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042154" y="5950029"/>
            <a:ext cx="3730109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Моногамия, запрет близкородственных браков, регулирование семейных отношений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221605" y="4380905"/>
            <a:ext cx="4187071" cy="3211116"/>
          </a:xfrm>
          <a:prstGeom prst="roundRect">
            <a:avLst>
              <a:gd name="adj" fmla="val 288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450086" y="4609386"/>
            <a:ext cx="662583" cy="662583"/>
          </a:xfrm>
          <a:prstGeom prst="roundRect">
            <a:avLst>
              <a:gd name="adj" fmla="val 13799155"/>
            </a:avLst>
          </a:prstGeom>
          <a:solidFill>
            <a:srgbClr val="3371A5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2252" y="4791551"/>
            <a:ext cx="298132" cy="29813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50086" y="5492829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Русская Правда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5450086" y="5950029"/>
            <a:ext cx="3730109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Отказ от смертной казни, ограничение кровной мести, материальная компенсация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9629537" y="4380905"/>
            <a:ext cx="4187071" cy="3211116"/>
          </a:xfrm>
          <a:prstGeom prst="roundRect">
            <a:avLst>
              <a:gd name="adj" fmla="val 288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858018" y="4609386"/>
            <a:ext cx="662583" cy="662583"/>
          </a:xfrm>
          <a:prstGeom prst="roundRect">
            <a:avLst>
              <a:gd name="adj" fmla="val 13799155"/>
            </a:avLst>
          </a:prstGeom>
          <a:solidFill>
            <a:srgbClr val="3371A5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0183" y="4791551"/>
            <a:ext cx="298132" cy="29813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58018" y="5492829"/>
            <a:ext cx="2598420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Гуманизация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9858018" y="5950029"/>
            <a:ext cx="3730109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Нравственное воспитание, осуждение насилия, идея покаяния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7531854C-9DF7-8BD6-3CC2-3C66C56E43AB}"/>
              </a:ext>
            </a:extLst>
          </p:cNvPr>
          <p:cNvSpPr/>
          <p:nvPr/>
        </p:nvSpPr>
        <p:spPr>
          <a:xfrm>
            <a:off x="12652075" y="7724538"/>
            <a:ext cx="1978325" cy="505062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4A724D4-FC46-E35D-3437-EB800DF2A2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9342" y="-1632"/>
            <a:ext cx="4275772" cy="321935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2842617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3601879"/>
            <a:ext cx="1118127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Церковь</a:t>
            </a:r>
            <a:r>
              <a:rPr lang="en-US" sz="42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 — центр культуры и образования</a:t>
            </a:r>
            <a:endParaRPr lang="en-US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37724" y="483917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Образование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7724" y="5400913"/>
            <a:ext cx="3903345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Школы при монастырях и храмах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7724" y="5969437"/>
            <a:ext cx="3903345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Обучение грамоте и богословию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37724" y="6537960"/>
            <a:ext cx="3903345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Духовенство — грамотная часть населения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03520" y="483917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Летописание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303520" y="5400913"/>
            <a:ext cx="3903345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Фиксация исторических событий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03520" y="5969437"/>
            <a:ext cx="3903345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Формирование исторического сознания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03520" y="6895028"/>
            <a:ext cx="3903345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Идея богоизбранности Руси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769316" y="4839176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Искусство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769316" y="5400913"/>
            <a:ext cx="403848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Храмовое зодчество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769316" y="5969437"/>
            <a:ext cx="403848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Иконопись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769316" y="6537960"/>
            <a:ext cx="4038481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Церковное пение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ED61924-22F3-BC51-5076-51A1B5FA21C9}"/>
              </a:ext>
            </a:extLst>
          </p:cNvPr>
          <p:cNvSpPr/>
          <p:nvPr/>
        </p:nvSpPr>
        <p:spPr>
          <a:xfrm>
            <a:off x="12652075" y="7619842"/>
            <a:ext cx="1978325" cy="569343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Особенности климата будут способствовать быстрому разрушению фундамента">
            <a:extLst>
              <a:ext uri="{FF2B5EF4-FFF2-40B4-BE49-F238E27FC236}">
                <a16:creationId xmlns:a16="http://schemas.microsoft.com/office/drawing/2014/main" id="{A1AEE9D4-F925-E9F6-A556-A89CD26A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0"/>
            <a:ext cx="3786187" cy="283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Рисунок 19" descr="Изображение выглядит как мебель, стол, одежда, карти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C28DC1C-9D1D-D69B-B540-D16D3BDE8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690" y="-1183"/>
            <a:ext cx="4732797" cy="28388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0">
            <a:extLst>
              <a:ext uri="{FF2B5EF4-FFF2-40B4-BE49-F238E27FC236}">
                <a16:creationId xmlns:a16="http://schemas.microsoft.com/office/drawing/2014/main" id="{36AD8506-31D4-FDDC-70BA-10318923F57B}"/>
              </a:ext>
            </a:extLst>
          </p:cNvPr>
          <p:cNvSpPr/>
          <p:nvPr/>
        </p:nvSpPr>
        <p:spPr>
          <a:xfrm>
            <a:off x="0" y="2176542"/>
            <a:ext cx="14630400" cy="3275409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2" name="Text 0"/>
          <p:cNvSpPr/>
          <p:nvPr/>
        </p:nvSpPr>
        <p:spPr>
          <a:xfrm>
            <a:off x="837724" y="754618"/>
            <a:ext cx="771703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Внешнеполитическая</a:t>
            </a:r>
            <a:r>
              <a:rPr lang="en-US" sz="35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 роль церкви</a:t>
            </a:r>
            <a:endParaRPr lang="en-US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37724" y="5697061"/>
            <a:ext cx="303597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Международный авторитет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7724" y="6093539"/>
            <a:ext cx="4158734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Общность веры с Византией, Болгарией, Западной Европой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5235773" y="5697061"/>
            <a:ext cx="384881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Дипломатическое посредничество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235773" y="6093539"/>
            <a:ext cx="4158734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Династические браки, политические союзы, культурный обмен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5"/>
          <p:cNvSpPr/>
          <p:nvPr/>
        </p:nvSpPr>
        <p:spPr>
          <a:xfrm>
            <a:off x="9633823" y="5698688"/>
            <a:ext cx="2925485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Часть христианского мира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6"/>
          <p:cNvSpPr/>
          <p:nvPr/>
        </p:nvSpPr>
        <p:spPr>
          <a:xfrm>
            <a:off x="9633823" y="6095166"/>
            <a:ext cx="415885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Русь — полноправный участник средневековой Европы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69B3946-FD03-2A94-C44C-C5B9E8BA6AC3}"/>
              </a:ext>
            </a:extLst>
          </p:cNvPr>
          <p:cNvSpPr/>
          <p:nvPr/>
        </p:nvSpPr>
        <p:spPr>
          <a:xfrm>
            <a:off x="12573966" y="7589758"/>
            <a:ext cx="1978325" cy="569343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 descr="Изображение выглядит как картина, искусство, рисунок, Изобразительное искус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E914D75-74E8-B912-15F8-61692E193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02" y="2176542"/>
            <a:ext cx="3267948" cy="3267948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искусство, картина, Изобразительное искусств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BE73B7E-EBE2-46BF-FB9A-D3DB7909F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166" y="2184003"/>
            <a:ext cx="3267948" cy="3267948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картина, искусство, плака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72A1131-3A13-1704-2630-D0063E10D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1930" y="2176542"/>
            <a:ext cx="3267948" cy="32679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584" y="822365"/>
            <a:ext cx="7184866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Историческое значение церкви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011157" y="2814171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Идеология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623" y="2250172"/>
            <a:ext cx="2947154" cy="294715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1777" y="3168323"/>
            <a:ext cx="218718" cy="2187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88778" y="2549138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Культура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623" y="2250172"/>
            <a:ext cx="2947154" cy="294715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0335" y="2892574"/>
            <a:ext cx="218718" cy="21871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099888" y="3609271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Общество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1623" y="2250172"/>
            <a:ext cx="2947154" cy="2947154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4686" y="3614331"/>
            <a:ext cx="218718" cy="218718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8788778" y="4669522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Право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1623" y="2250172"/>
            <a:ext cx="2947154" cy="2947154"/>
          </a:xfrm>
          <a:prstGeom prst="rect">
            <a:avLst/>
          </a:prstGeom>
        </p:spPr>
      </p:pic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40335" y="4336088"/>
            <a:ext cx="218718" cy="218718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4011157" y="4404489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Times New Roman" panose="02020603050405020304" pitchFamily="18" charset="0"/>
                <a:ea typeface="Funnel Display" pitchFamily="34" charset="-122"/>
                <a:cs typeface="Times New Roman" panose="02020603050405020304" pitchFamily="18" charset="0"/>
              </a:rPr>
              <a:t>Дипломатия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1623" y="2250172"/>
            <a:ext cx="2947154" cy="2947154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91777" y="4060339"/>
            <a:ext cx="218718" cy="218718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1093946" y="6429474"/>
            <a:ext cx="12721590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2B3541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Церковь заложила основы особой модели развития, определившей дальнейшую историю России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7"/>
          <p:cNvSpPr/>
          <p:nvPr/>
        </p:nvSpPr>
        <p:spPr>
          <a:xfrm>
            <a:off x="860584" y="6254452"/>
            <a:ext cx="22860" cy="599003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4CC8243-DA0B-515C-AF44-4658E464C5EB}"/>
              </a:ext>
            </a:extLst>
          </p:cNvPr>
          <p:cNvSpPr/>
          <p:nvPr/>
        </p:nvSpPr>
        <p:spPr>
          <a:xfrm>
            <a:off x="12652075" y="7660257"/>
            <a:ext cx="1978325" cy="569343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>
            <a:extLst>
              <a:ext uri="{FF2B5EF4-FFF2-40B4-BE49-F238E27FC236}">
                <a16:creationId xmlns:a16="http://schemas.microsoft.com/office/drawing/2014/main" id="{242E4D8B-96EE-CFA9-7FF8-2262A7F56388}"/>
              </a:ext>
            </a:extLst>
          </p:cNvPr>
          <p:cNvSpPr/>
          <p:nvPr/>
        </p:nvSpPr>
        <p:spPr>
          <a:xfrm>
            <a:off x="0" y="2787396"/>
            <a:ext cx="14630400" cy="4007104"/>
          </a:xfrm>
          <a:prstGeom prst="rect">
            <a:avLst/>
          </a:prstGeom>
          <a:solidFill>
            <a:srgbClr val="DFDFE0"/>
          </a:solidFill>
          <a:ln/>
        </p:spPr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46483D0-354E-D610-8B61-D8140876730C}"/>
              </a:ext>
            </a:extLst>
          </p:cNvPr>
          <p:cNvSpPr/>
          <p:nvPr/>
        </p:nvSpPr>
        <p:spPr>
          <a:xfrm>
            <a:off x="12652075" y="7660257"/>
            <a:ext cx="1978325" cy="569343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F1CAC87-EA1B-3FE1-1BFC-0B781B9426FF}"/>
              </a:ext>
            </a:extLst>
          </p:cNvPr>
          <p:cNvSpPr/>
          <p:nvPr/>
        </p:nvSpPr>
        <p:spPr>
          <a:xfrm>
            <a:off x="4074358" y="1212850"/>
            <a:ext cx="6481683" cy="444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Изображение выглядит как текст, мультфильм, иллюстрация, искусство">
            <a:extLst>
              <a:ext uri="{FF2B5EF4-FFF2-40B4-BE49-F238E27FC236}">
                <a16:creationId xmlns:a16="http://schemas.microsoft.com/office/drawing/2014/main" id="{45C1BD0A-77B6-ED54-9182-4AD7F52B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66" b="19599"/>
          <a:stretch/>
        </p:blipFill>
        <p:spPr>
          <a:xfrm>
            <a:off x="4231103" y="2787396"/>
            <a:ext cx="6168192" cy="40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80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263</Words>
  <Application>Microsoft Office PowerPoint</Application>
  <PresentationFormat>Произвольный</PresentationFormat>
  <Paragraphs>72</Paragraphs>
  <Slides>9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Funnel Display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Антон Шмидт</cp:lastModifiedBy>
  <cp:revision>2</cp:revision>
  <dcterms:created xsi:type="dcterms:W3CDTF">2025-12-18T15:24:47Z</dcterms:created>
  <dcterms:modified xsi:type="dcterms:W3CDTF">2025-12-18T16:44:23Z</dcterms:modified>
</cp:coreProperties>
</file>